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66" r:id="rId2"/>
    <p:sldId id="258" r:id="rId3"/>
    <p:sldId id="257"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42024" autoAdjust="0"/>
  </p:normalViewPr>
  <p:slideViewPr>
    <p:cSldViewPr snapToGrid="0" snapToObjects="1" showGuides="1">
      <p:cViewPr varScale="1">
        <p:scale>
          <a:sx n="47" d="100"/>
          <a:sy n="47" d="100"/>
        </p:scale>
        <p:origin x="-265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92AB4D-222C-B848-B567-7D321B3DB6B8}" type="doc">
      <dgm:prSet loTypeId="urn:microsoft.com/office/officeart/2005/8/layout/matrix3" loCatId="" qsTypeId="urn:microsoft.com/office/officeart/2005/8/quickstyle/simple4" qsCatId="simple" csTypeId="urn:microsoft.com/office/officeart/2005/8/colors/accent1_2" csCatId="accent1" phldr="1"/>
      <dgm:spPr/>
      <dgm:t>
        <a:bodyPr/>
        <a:lstStyle/>
        <a:p>
          <a:endParaRPr lang="en-US"/>
        </a:p>
      </dgm:t>
    </dgm:pt>
    <dgm:pt modelId="{1289CA33-AE40-A14A-826C-9F1DA9855340}">
      <dgm:prSet phldrT="[Text]"/>
      <dgm:spPr>
        <a:solidFill>
          <a:schemeClr val="accent1"/>
        </a:solidFill>
      </dgm:spPr>
      <dgm:t>
        <a:bodyPr/>
        <a:lstStyle/>
        <a:p>
          <a:r>
            <a:rPr lang="en-US" dirty="0" smtClean="0"/>
            <a:t>Structural Redesign</a:t>
          </a:r>
          <a:endParaRPr lang="en-US" dirty="0"/>
        </a:p>
      </dgm:t>
    </dgm:pt>
    <dgm:pt modelId="{10CE1999-A539-4440-962A-C7FAB4590ED8}" type="parTrans" cxnId="{A9A8F6AC-20A2-1C4D-BBAA-781FDC58F685}">
      <dgm:prSet/>
      <dgm:spPr/>
      <dgm:t>
        <a:bodyPr/>
        <a:lstStyle/>
        <a:p>
          <a:endParaRPr lang="en-US"/>
        </a:p>
      </dgm:t>
    </dgm:pt>
    <dgm:pt modelId="{E8314692-1938-334A-9ED2-B782ED14A78C}" type="sibTrans" cxnId="{A9A8F6AC-20A2-1C4D-BBAA-781FDC58F685}">
      <dgm:prSet/>
      <dgm:spPr/>
      <dgm:t>
        <a:bodyPr/>
        <a:lstStyle/>
        <a:p>
          <a:endParaRPr lang="en-US"/>
        </a:p>
      </dgm:t>
    </dgm:pt>
    <dgm:pt modelId="{DCAD1937-6989-0548-A937-7C4CA3F4E845}">
      <dgm:prSet phldrT="[Text]"/>
      <dgm:spPr>
        <a:solidFill>
          <a:srgbClr val="F79646"/>
        </a:solidFill>
      </dgm:spPr>
      <dgm:t>
        <a:bodyPr/>
        <a:lstStyle/>
        <a:p>
          <a:r>
            <a:rPr lang="en-US" dirty="0" smtClean="0"/>
            <a:t>Organizational &amp; Departmental Culture</a:t>
          </a:r>
          <a:endParaRPr lang="en-US" dirty="0"/>
        </a:p>
      </dgm:t>
    </dgm:pt>
    <dgm:pt modelId="{93CDB20B-1191-1C49-8318-0772131750AD}" type="parTrans" cxnId="{7838D10C-7B85-8742-B326-C5C3BAE049F8}">
      <dgm:prSet/>
      <dgm:spPr/>
      <dgm:t>
        <a:bodyPr/>
        <a:lstStyle/>
        <a:p>
          <a:endParaRPr lang="en-US"/>
        </a:p>
      </dgm:t>
    </dgm:pt>
    <dgm:pt modelId="{6F816EB3-D854-0B44-BE46-3D8373063565}" type="sibTrans" cxnId="{7838D10C-7B85-8742-B326-C5C3BAE049F8}">
      <dgm:prSet/>
      <dgm:spPr/>
      <dgm:t>
        <a:bodyPr/>
        <a:lstStyle/>
        <a:p>
          <a:endParaRPr lang="en-US"/>
        </a:p>
      </dgm:t>
    </dgm:pt>
    <dgm:pt modelId="{7F673575-170D-8241-98AA-A582734DE2C8}">
      <dgm:prSet phldrT="[Text]"/>
      <dgm:spPr>
        <a:solidFill>
          <a:srgbClr val="4F81BD"/>
        </a:solidFill>
      </dgm:spPr>
      <dgm:t>
        <a:bodyPr/>
        <a:lstStyle/>
        <a:p>
          <a:r>
            <a:rPr lang="en-US" dirty="0" smtClean="0"/>
            <a:t>Instructional Practices, Professional Roles</a:t>
          </a:r>
          <a:endParaRPr lang="en-US" dirty="0"/>
        </a:p>
      </dgm:t>
    </dgm:pt>
    <dgm:pt modelId="{0F9417CA-68CE-6344-8FCB-0953EF0C0506}" type="parTrans" cxnId="{BFD8A4A5-C09E-914E-882C-54D7507221F2}">
      <dgm:prSet/>
      <dgm:spPr/>
      <dgm:t>
        <a:bodyPr/>
        <a:lstStyle/>
        <a:p>
          <a:endParaRPr lang="en-US"/>
        </a:p>
      </dgm:t>
    </dgm:pt>
    <dgm:pt modelId="{AFBAEE16-786B-724D-B04B-F1F12A1FD501}" type="sibTrans" cxnId="{BFD8A4A5-C09E-914E-882C-54D7507221F2}">
      <dgm:prSet/>
      <dgm:spPr/>
      <dgm:t>
        <a:bodyPr/>
        <a:lstStyle/>
        <a:p>
          <a:endParaRPr lang="en-US"/>
        </a:p>
      </dgm:t>
    </dgm:pt>
    <dgm:pt modelId="{D8486962-D3FD-8D47-BB09-A8EAF0B82056}">
      <dgm:prSet phldrT="[Text]"/>
      <dgm:spPr>
        <a:solidFill>
          <a:srgbClr val="4F81BD"/>
        </a:solidFill>
      </dgm:spPr>
      <dgm:t>
        <a:bodyPr/>
        <a:lstStyle/>
        <a:p>
          <a:r>
            <a:rPr lang="en-US" dirty="0" smtClean="0"/>
            <a:t>Student Perspectives &amp; Behaviors</a:t>
          </a:r>
          <a:endParaRPr lang="en-US" dirty="0"/>
        </a:p>
      </dgm:t>
    </dgm:pt>
    <dgm:pt modelId="{FC71D942-37CA-FD46-980F-70161F2A49B1}" type="parTrans" cxnId="{0A363E25-BA5D-3B45-BE9C-CE423458AAC0}">
      <dgm:prSet/>
      <dgm:spPr/>
      <dgm:t>
        <a:bodyPr/>
        <a:lstStyle/>
        <a:p>
          <a:endParaRPr lang="en-US"/>
        </a:p>
      </dgm:t>
    </dgm:pt>
    <dgm:pt modelId="{BA0AB9E7-08B8-AD4F-AE2B-514A77E43C40}" type="sibTrans" cxnId="{0A363E25-BA5D-3B45-BE9C-CE423458AAC0}">
      <dgm:prSet/>
      <dgm:spPr/>
      <dgm:t>
        <a:bodyPr/>
        <a:lstStyle/>
        <a:p>
          <a:endParaRPr lang="en-US"/>
        </a:p>
      </dgm:t>
    </dgm:pt>
    <dgm:pt modelId="{0E254353-6CEC-F04B-9165-CA74411CFC89}" type="pres">
      <dgm:prSet presAssocID="{6D92AB4D-222C-B848-B567-7D321B3DB6B8}" presName="matrix" presStyleCnt="0">
        <dgm:presLayoutVars>
          <dgm:chMax val="1"/>
          <dgm:dir/>
          <dgm:resizeHandles val="exact"/>
        </dgm:presLayoutVars>
      </dgm:prSet>
      <dgm:spPr/>
      <dgm:t>
        <a:bodyPr/>
        <a:lstStyle/>
        <a:p>
          <a:endParaRPr lang="en-US"/>
        </a:p>
      </dgm:t>
    </dgm:pt>
    <dgm:pt modelId="{76DF8618-02DC-0E4B-8BF6-980724936289}" type="pres">
      <dgm:prSet presAssocID="{6D92AB4D-222C-B848-B567-7D321B3DB6B8}" presName="diamond" presStyleLbl="bgShp" presStyleIdx="0" presStyleCnt="1"/>
      <dgm:spPr/>
    </dgm:pt>
    <dgm:pt modelId="{FBF1CD2F-A38A-DA4C-9B86-31B4807B28B5}" type="pres">
      <dgm:prSet presAssocID="{6D92AB4D-222C-B848-B567-7D321B3DB6B8}" presName="quad1" presStyleLbl="node1" presStyleIdx="0" presStyleCnt="4">
        <dgm:presLayoutVars>
          <dgm:chMax val="0"/>
          <dgm:chPref val="0"/>
          <dgm:bulletEnabled val="1"/>
        </dgm:presLayoutVars>
      </dgm:prSet>
      <dgm:spPr/>
      <dgm:t>
        <a:bodyPr/>
        <a:lstStyle/>
        <a:p>
          <a:endParaRPr lang="en-US"/>
        </a:p>
      </dgm:t>
    </dgm:pt>
    <dgm:pt modelId="{0B2B85DF-400E-BA49-83A8-D2BF5B6D6F96}" type="pres">
      <dgm:prSet presAssocID="{6D92AB4D-222C-B848-B567-7D321B3DB6B8}" presName="quad2" presStyleLbl="node1" presStyleIdx="1" presStyleCnt="4">
        <dgm:presLayoutVars>
          <dgm:chMax val="0"/>
          <dgm:chPref val="0"/>
          <dgm:bulletEnabled val="1"/>
        </dgm:presLayoutVars>
      </dgm:prSet>
      <dgm:spPr/>
      <dgm:t>
        <a:bodyPr/>
        <a:lstStyle/>
        <a:p>
          <a:endParaRPr lang="en-US"/>
        </a:p>
      </dgm:t>
    </dgm:pt>
    <dgm:pt modelId="{7373C9B4-555C-5543-92D3-E5DAF715A240}" type="pres">
      <dgm:prSet presAssocID="{6D92AB4D-222C-B848-B567-7D321B3DB6B8}" presName="quad3" presStyleLbl="node1" presStyleIdx="2" presStyleCnt="4">
        <dgm:presLayoutVars>
          <dgm:chMax val="0"/>
          <dgm:chPref val="0"/>
          <dgm:bulletEnabled val="1"/>
        </dgm:presLayoutVars>
      </dgm:prSet>
      <dgm:spPr/>
      <dgm:t>
        <a:bodyPr/>
        <a:lstStyle/>
        <a:p>
          <a:endParaRPr lang="en-US"/>
        </a:p>
      </dgm:t>
    </dgm:pt>
    <dgm:pt modelId="{FD077658-EF6F-1245-B14A-19FD73E1AF61}" type="pres">
      <dgm:prSet presAssocID="{6D92AB4D-222C-B848-B567-7D321B3DB6B8}" presName="quad4" presStyleLbl="node1" presStyleIdx="3" presStyleCnt="4">
        <dgm:presLayoutVars>
          <dgm:chMax val="0"/>
          <dgm:chPref val="0"/>
          <dgm:bulletEnabled val="1"/>
        </dgm:presLayoutVars>
      </dgm:prSet>
      <dgm:spPr/>
      <dgm:t>
        <a:bodyPr/>
        <a:lstStyle/>
        <a:p>
          <a:endParaRPr lang="en-US"/>
        </a:p>
      </dgm:t>
    </dgm:pt>
  </dgm:ptLst>
  <dgm:cxnLst>
    <dgm:cxn modelId="{0A363E25-BA5D-3B45-BE9C-CE423458AAC0}" srcId="{6D92AB4D-222C-B848-B567-7D321B3DB6B8}" destId="{D8486962-D3FD-8D47-BB09-A8EAF0B82056}" srcOrd="3" destOrd="0" parTransId="{FC71D942-37CA-FD46-980F-70161F2A49B1}" sibTransId="{BA0AB9E7-08B8-AD4F-AE2B-514A77E43C40}"/>
    <dgm:cxn modelId="{6529B7A6-CA83-2743-872C-9DA7863D7B6A}" type="presOf" srcId="{DCAD1937-6989-0548-A937-7C4CA3F4E845}" destId="{0B2B85DF-400E-BA49-83A8-D2BF5B6D6F96}" srcOrd="0" destOrd="0" presId="urn:microsoft.com/office/officeart/2005/8/layout/matrix3"/>
    <dgm:cxn modelId="{BFD8A4A5-C09E-914E-882C-54D7507221F2}" srcId="{6D92AB4D-222C-B848-B567-7D321B3DB6B8}" destId="{7F673575-170D-8241-98AA-A582734DE2C8}" srcOrd="2" destOrd="0" parTransId="{0F9417CA-68CE-6344-8FCB-0953EF0C0506}" sibTransId="{AFBAEE16-786B-724D-B04B-F1F12A1FD501}"/>
    <dgm:cxn modelId="{E3922B9D-ACF1-1B44-AA96-4B7479850B8E}" type="presOf" srcId="{7F673575-170D-8241-98AA-A582734DE2C8}" destId="{7373C9B4-555C-5543-92D3-E5DAF715A240}" srcOrd="0" destOrd="0" presId="urn:microsoft.com/office/officeart/2005/8/layout/matrix3"/>
    <dgm:cxn modelId="{7838D10C-7B85-8742-B326-C5C3BAE049F8}" srcId="{6D92AB4D-222C-B848-B567-7D321B3DB6B8}" destId="{DCAD1937-6989-0548-A937-7C4CA3F4E845}" srcOrd="1" destOrd="0" parTransId="{93CDB20B-1191-1C49-8318-0772131750AD}" sibTransId="{6F816EB3-D854-0B44-BE46-3D8373063565}"/>
    <dgm:cxn modelId="{D5FBD539-63C8-794D-A0E7-E277F6D7D2D6}" type="presOf" srcId="{1289CA33-AE40-A14A-826C-9F1DA9855340}" destId="{FBF1CD2F-A38A-DA4C-9B86-31B4807B28B5}" srcOrd="0" destOrd="0" presId="urn:microsoft.com/office/officeart/2005/8/layout/matrix3"/>
    <dgm:cxn modelId="{F4DF3682-30F7-454C-91DD-09474598DF97}" type="presOf" srcId="{D8486962-D3FD-8D47-BB09-A8EAF0B82056}" destId="{FD077658-EF6F-1245-B14A-19FD73E1AF61}" srcOrd="0" destOrd="0" presId="urn:microsoft.com/office/officeart/2005/8/layout/matrix3"/>
    <dgm:cxn modelId="{A9A8F6AC-20A2-1C4D-BBAA-781FDC58F685}" srcId="{6D92AB4D-222C-B848-B567-7D321B3DB6B8}" destId="{1289CA33-AE40-A14A-826C-9F1DA9855340}" srcOrd="0" destOrd="0" parTransId="{10CE1999-A539-4440-962A-C7FAB4590ED8}" sibTransId="{E8314692-1938-334A-9ED2-B782ED14A78C}"/>
    <dgm:cxn modelId="{50095A2B-3A6B-6A46-A150-E12BA5C3C7B1}" type="presOf" srcId="{6D92AB4D-222C-B848-B567-7D321B3DB6B8}" destId="{0E254353-6CEC-F04B-9165-CA74411CFC89}" srcOrd="0" destOrd="0" presId="urn:microsoft.com/office/officeart/2005/8/layout/matrix3"/>
    <dgm:cxn modelId="{9AA6415D-6057-2644-9A57-FD080E3E71A3}" type="presParOf" srcId="{0E254353-6CEC-F04B-9165-CA74411CFC89}" destId="{76DF8618-02DC-0E4B-8BF6-980724936289}" srcOrd="0" destOrd="0" presId="urn:microsoft.com/office/officeart/2005/8/layout/matrix3"/>
    <dgm:cxn modelId="{C0C47303-2E6C-784A-9B06-B0CE313216A2}" type="presParOf" srcId="{0E254353-6CEC-F04B-9165-CA74411CFC89}" destId="{FBF1CD2F-A38A-DA4C-9B86-31B4807B28B5}" srcOrd="1" destOrd="0" presId="urn:microsoft.com/office/officeart/2005/8/layout/matrix3"/>
    <dgm:cxn modelId="{B553B45E-478A-F44A-A5CA-74400EE0349A}" type="presParOf" srcId="{0E254353-6CEC-F04B-9165-CA74411CFC89}" destId="{0B2B85DF-400E-BA49-83A8-D2BF5B6D6F96}" srcOrd="2" destOrd="0" presId="urn:microsoft.com/office/officeart/2005/8/layout/matrix3"/>
    <dgm:cxn modelId="{B758621B-0B28-8346-93A1-72A08AC9B04C}" type="presParOf" srcId="{0E254353-6CEC-F04B-9165-CA74411CFC89}" destId="{7373C9B4-555C-5543-92D3-E5DAF715A240}" srcOrd="3" destOrd="0" presId="urn:microsoft.com/office/officeart/2005/8/layout/matrix3"/>
    <dgm:cxn modelId="{0794FB28-DED8-2540-A9D9-6AEDA213A4E4}" type="presParOf" srcId="{0E254353-6CEC-F04B-9165-CA74411CFC89}" destId="{FD077658-EF6F-1245-B14A-19FD73E1AF61}"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DF8618-02DC-0E4B-8BF6-980724936289}">
      <dsp:nvSpPr>
        <dsp:cNvPr id="0" name=""/>
        <dsp:cNvSpPr/>
      </dsp:nvSpPr>
      <dsp:spPr>
        <a:xfrm>
          <a:off x="1257299" y="0"/>
          <a:ext cx="5181600" cy="5181600"/>
        </a:xfrm>
        <a:prstGeom prst="diamond">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BF1CD2F-A38A-DA4C-9B86-31B4807B28B5}">
      <dsp:nvSpPr>
        <dsp:cNvPr id="0" name=""/>
        <dsp:cNvSpPr/>
      </dsp:nvSpPr>
      <dsp:spPr>
        <a:xfrm>
          <a:off x="1749551" y="492251"/>
          <a:ext cx="2020824" cy="2020824"/>
        </a:xfrm>
        <a:prstGeom prst="round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Structural Redesign</a:t>
          </a:r>
          <a:endParaRPr lang="en-US" sz="2200" kern="1200" dirty="0"/>
        </a:p>
      </dsp:txBody>
      <dsp:txXfrm>
        <a:off x="1848199" y="590899"/>
        <a:ext cx="1823528" cy="1823528"/>
      </dsp:txXfrm>
    </dsp:sp>
    <dsp:sp modelId="{0B2B85DF-400E-BA49-83A8-D2BF5B6D6F96}">
      <dsp:nvSpPr>
        <dsp:cNvPr id="0" name=""/>
        <dsp:cNvSpPr/>
      </dsp:nvSpPr>
      <dsp:spPr>
        <a:xfrm>
          <a:off x="3925824" y="492251"/>
          <a:ext cx="2020824" cy="2020824"/>
        </a:xfrm>
        <a:prstGeom prst="roundRect">
          <a:avLst/>
        </a:prstGeom>
        <a:solidFill>
          <a:srgbClr val="F7964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Organizational &amp; Departmental Culture</a:t>
          </a:r>
          <a:endParaRPr lang="en-US" sz="2200" kern="1200" dirty="0"/>
        </a:p>
      </dsp:txBody>
      <dsp:txXfrm>
        <a:off x="4024472" y="590899"/>
        <a:ext cx="1823528" cy="1823528"/>
      </dsp:txXfrm>
    </dsp:sp>
    <dsp:sp modelId="{7373C9B4-555C-5543-92D3-E5DAF715A240}">
      <dsp:nvSpPr>
        <dsp:cNvPr id="0" name=""/>
        <dsp:cNvSpPr/>
      </dsp:nvSpPr>
      <dsp:spPr>
        <a:xfrm>
          <a:off x="1749551" y="2668524"/>
          <a:ext cx="2020824" cy="2020824"/>
        </a:xfrm>
        <a:prstGeom prst="roundRect">
          <a:avLst/>
        </a:prstGeom>
        <a:solidFill>
          <a:srgbClr val="4F81B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Instructional Practices, Professional Roles</a:t>
          </a:r>
          <a:endParaRPr lang="en-US" sz="2200" kern="1200" dirty="0"/>
        </a:p>
      </dsp:txBody>
      <dsp:txXfrm>
        <a:off x="1848199" y="2767172"/>
        <a:ext cx="1823528" cy="1823528"/>
      </dsp:txXfrm>
    </dsp:sp>
    <dsp:sp modelId="{FD077658-EF6F-1245-B14A-19FD73E1AF61}">
      <dsp:nvSpPr>
        <dsp:cNvPr id="0" name=""/>
        <dsp:cNvSpPr/>
      </dsp:nvSpPr>
      <dsp:spPr>
        <a:xfrm>
          <a:off x="3925824" y="2668524"/>
          <a:ext cx="2020824" cy="2020824"/>
        </a:xfrm>
        <a:prstGeom prst="roundRect">
          <a:avLst/>
        </a:prstGeom>
        <a:solidFill>
          <a:srgbClr val="4F81B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Student Perspectives &amp; Behaviors</a:t>
          </a:r>
          <a:endParaRPr lang="en-US" sz="2200" kern="1200" dirty="0"/>
        </a:p>
      </dsp:txBody>
      <dsp:txXfrm>
        <a:off x="4024472" y="2767172"/>
        <a:ext cx="1823528" cy="182352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0994D7-276F-904C-A97D-8F3678564E88}" type="datetimeFigureOut">
              <a:rPr lang="en-US" smtClean="0"/>
              <a:pPr/>
              <a:t>8/21/12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E6D996-9B40-B54A-B2AC-440C8B9F070E}" type="slidenum">
              <a:rPr lang="en-US" smtClean="0"/>
              <a:pPr/>
              <a:t>‹#›</a:t>
            </a:fld>
            <a:endParaRPr lang="en-US"/>
          </a:p>
        </p:txBody>
      </p:sp>
    </p:spTree>
    <p:extLst>
      <p:ext uri="{BB962C8B-B14F-4D97-AF65-F5344CB8AC3E}">
        <p14:creationId xmlns:p14="http://schemas.microsoft.com/office/powerpoint/2010/main" val="188041505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D3D281-AEE9-DB44-85EC-CDD4CAE1FAF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Should seem familiar- same as yesterday </a:t>
            </a:r>
          </a:p>
          <a:p>
            <a:endParaRPr lang="en-US" dirty="0" smtClean="0"/>
          </a:p>
          <a:p>
            <a:endParaRPr lang="en-US" dirty="0" smtClean="0"/>
          </a:p>
          <a:p>
            <a:pPr marL="228600" indent="-228600">
              <a:buAutoNum type="arabicPeriod"/>
            </a:pPr>
            <a:r>
              <a:rPr lang="en-US" dirty="0" smtClean="0"/>
              <a:t>These themes are what has</a:t>
            </a:r>
            <a:r>
              <a:rPr lang="en-US" baseline="0" dirty="0" smtClean="0"/>
              <a:t> emerged from my campus visits and preliminary analysis of those data. </a:t>
            </a:r>
          </a:p>
          <a:p>
            <a:pPr marL="228600" indent="-228600">
              <a:buNone/>
            </a:pPr>
            <a:r>
              <a:rPr lang="en-US" dirty="0" smtClean="0"/>
              <a:t>Not trying to make</a:t>
            </a:r>
            <a:r>
              <a:rPr lang="en-US" baseline="0" dirty="0" smtClean="0"/>
              <a:t> any grandiose claims about reform in pre-college—that’s where you come in. </a:t>
            </a:r>
          </a:p>
          <a:p>
            <a:pPr marL="228600" indent="-228600">
              <a:buNone/>
            </a:pPr>
            <a:r>
              <a:rPr lang="en-US" baseline="0" dirty="0" smtClean="0"/>
              <a:t> </a:t>
            </a:r>
          </a:p>
          <a:p>
            <a:pPr marL="228600" indent="-228600">
              <a:buNone/>
            </a:pPr>
            <a:endParaRPr lang="en-US" dirty="0" smtClean="0"/>
          </a:p>
          <a:p>
            <a:pPr marL="228600" indent="-228600">
              <a:buNone/>
            </a:pPr>
            <a:r>
              <a:rPr lang="en-US" dirty="0" smtClean="0"/>
              <a:t>2. The second purpose is</a:t>
            </a:r>
            <a:r>
              <a:rPr lang="en-US" baseline="0" dirty="0" smtClean="0"/>
              <a:t> to make it clear what you are expected to do and produce in your time in these sessions. We have a format of college team investigation, cross team elaboration and refinement, and college team caucusing and review that we will be following every day. This session has an abbreviated version of that format.  At different stages of that process, groups will be producing artifacts that will aid the next step. </a:t>
            </a:r>
          </a:p>
          <a:p>
            <a:pPr marL="228600" indent="-228600">
              <a:buNone/>
            </a:pPr>
            <a:endParaRPr lang="en-US" baseline="0" dirty="0" smtClean="0"/>
          </a:p>
          <a:p>
            <a:pPr marL="228600" indent="-228600">
              <a:buNone/>
            </a:pPr>
            <a:r>
              <a:rPr lang="en-US" baseline="0" dirty="0" smtClean="0"/>
              <a:t>3. We want to have a vibrant inquiry process. We are going to provide some ideas/documents that will launch the inquiry. The aim is to create an open intellectually engaging discussion that is grounded and </a:t>
            </a:r>
            <a:r>
              <a:rPr lang="en-US" baseline="0" dirty="0" err="1" smtClean="0"/>
              <a:t>scaffolded</a:t>
            </a:r>
            <a:r>
              <a:rPr lang="en-US" baseline="0" dirty="0" smtClean="0"/>
              <a:t> by this presentation and the materials we provide. </a:t>
            </a:r>
          </a:p>
          <a:p>
            <a:pPr marL="228600" indent="-228600">
              <a:buNone/>
            </a:pPr>
            <a:endParaRPr lang="en-US" baseline="0" dirty="0" smtClean="0"/>
          </a:p>
          <a:p>
            <a:pPr marL="228600" indent="-228600">
              <a:buNone/>
            </a:pPr>
            <a:r>
              <a:rPr lang="en-US" baseline="0" dirty="0" smtClean="0"/>
              <a:t>Of course, we would never seek to limit the scope of your inquiry. I’m going to introduce some themes, which you will be asked to consider, but if there areas that you feel are important and not included in these themes, please include them. </a:t>
            </a:r>
          </a:p>
          <a:p>
            <a:endParaRPr lang="en-US" dirty="0" smtClean="0"/>
          </a:p>
          <a:p>
            <a:r>
              <a:rPr lang="en-US" dirty="0" smtClean="0"/>
              <a:t>Also,</a:t>
            </a:r>
            <a:r>
              <a:rPr lang="en-US" baseline="0" dirty="0" smtClean="0"/>
              <a:t> the themes aren’t completely separate—there are significant connections and overlap.  We spent considerable time trying to organize the themes and there really is no way to separate them. </a:t>
            </a:r>
            <a:endParaRPr lang="en-US" dirty="0"/>
          </a:p>
        </p:txBody>
      </p:sp>
      <p:sp>
        <p:nvSpPr>
          <p:cNvPr id="4" name="Slide Number Placeholder 3"/>
          <p:cNvSpPr>
            <a:spLocks noGrp="1"/>
          </p:cNvSpPr>
          <p:nvPr>
            <p:ph type="sldNum" sz="quarter" idx="10"/>
          </p:nvPr>
        </p:nvSpPr>
        <p:spPr/>
        <p:txBody>
          <a:bodyPr/>
          <a:lstStyle/>
          <a:p>
            <a:fld id="{E1E6D996-9B40-B54A-B2AC-440C8B9F070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They</a:t>
            </a:r>
            <a:r>
              <a:rPr lang="en-US" baseline="0" dirty="0" smtClean="0"/>
              <a:t> interconnected and overlap. </a:t>
            </a:r>
            <a:endParaRPr lang="en-US" dirty="0" smtClean="0"/>
          </a:p>
          <a:p>
            <a:endParaRPr lang="en-US" dirty="0" smtClean="0"/>
          </a:p>
          <a:p>
            <a:r>
              <a:rPr lang="en-US" dirty="0" smtClean="0"/>
              <a:t>So we entrust the</a:t>
            </a:r>
            <a:r>
              <a:rPr lang="en-US" baseline="0" dirty="0" smtClean="0"/>
              <a:t> cross college teams to take up the charge of addressing each theme.  Focus on the parts of the theme that are most pertinent to that specific theme. The no-overlap area, but please get into the overlap and multi-overlap areas too. </a:t>
            </a:r>
          </a:p>
          <a:p>
            <a:endParaRPr lang="en-US" baseline="0" dirty="0" smtClean="0"/>
          </a:p>
          <a:p>
            <a:r>
              <a:rPr lang="en-US" baseline="0" dirty="0" smtClean="0"/>
              <a:t>We want the college teams to consider what takes place at their college, what are the risks and benefits, how might they improve on what they do</a:t>
            </a:r>
            <a:r>
              <a:rPr lang="en-US" b="1" baseline="0" dirty="0" smtClean="0"/>
              <a:t>.  While your college team is considering the themes begin thinking about which of the themes you have the most knowledge of and investment in. </a:t>
            </a:r>
          </a:p>
          <a:p>
            <a:endParaRPr lang="en-US" baseline="0" dirty="0" smtClean="0"/>
          </a:p>
          <a:p>
            <a:r>
              <a:rPr lang="en-US" baseline="0" dirty="0" smtClean="0"/>
              <a:t>After time in the college teams, we will split into cross college teams to address the themes in greater fullness.</a:t>
            </a:r>
          </a:p>
          <a:p>
            <a:endParaRPr lang="en-US" baseline="0" dirty="0" smtClean="0"/>
          </a:p>
          <a:p>
            <a:r>
              <a:rPr lang="en-US" baseline="0" dirty="0" smtClean="0"/>
              <a:t>Some of the themes and subareas might seem broad, but think of them in terms of success reforming pre-college math. Think about these things in a funded, minimally funded and unfounded context.  </a:t>
            </a:r>
            <a:r>
              <a:rPr lang="en-US" b="1" baseline="0" dirty="0" smtClean="0"/>
              <a:t>Perhaps a simple way to represent this is to add dollar signs for practices that require capital (maybe like restaurant reviews $$$$ is expensive, and $ is inexpensive)</a:t>
            </a:r>
          </a:p>
        </p:txBody>
      </p:sp>
      <p:sp>
        <p:nvSpPr>
          <p:cNvPr id="4" name="Slide Number Placeholder 3"/>
          <p:cNvSpPr>
            <a:spLocks noGrp="1"/>
          </p:cNvSpPr>
          <p:nvPr>
            <p:ph type="sldNum" sz="quarter" idx="10"/>
          </p:nvPr>
        </p:nvSpPr>
        <p:spPr/>
        <p:txBody>
          <a:bodyPr/>
          <a:lstStyle/>
          <a:p>
            <a:fld id="{E1E6D996-9B40-B54A-B2AC-440C8B9F070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a:t>
            </a:r>
            <a:r>
              <a:rPr lang="en-US" baseline="0" dirty="0" smtClean="0"/>
              <a:t> wanted to share all of them up front and I’m going to take the next few minutes to go into some detail</a:t>
            </a:r>
            <a:endParaRPr lang="en-US" dirty="0"/>
          </a:p>
        </p:txBody>
      </p:sp>
      <p:sp>
        <p:nvSpPr>
          <p:cNvPr id="4" name="Slide Number Placeholder 3"/>
          <p:cNvSpPr>
            <a:spLocks noGrp="1"/>
          </p:cNvSpPr>
          <p:nvPr>
            <p:ph type="sldNum" sz="quarter" idx="10"/>
          </p:nvPr>
        </p:nvSpPr>
        <p:spPr/>
        <p:txBody>
          <a:bodyPr/>
          <a:lstStyle/>
          <a:p>
            <a:fld id="{E1E6D996-9B40-B54A-B2AC-440C8B9F070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smtClean="0"/>
          </a:p>
          <a:p>
            <a:endParaRPr lang="en-US" dirty="0" smtClean="0"/>
          </a:p>
          <a:p>
            <a:endParaRPr lang="en-US" b="1" dirty="0" smtClean="0"/>
          </a:p>
          <a:p>
            <a:r>
              <a:rPr lang="en-US" b="1" dirty="0" smtClean="0"/>
              <a:t>Opening:</a:t>
            </a:r>
          </a:p>
          <a:p>
            <a:endParaRPr lang="en-US" dirty="0" smtClean="0"/>
          </a:p>
          <a:p>
            <a:r>
              <a:rPr lang="en-US" dirty="0" smtClean="0"/>
              <a:t>This work doesn’t move forward without</a:t>
            </a:r>
            <a:r>
              <a:rPr lang="en-US" baseline="0" dirty="0" smtClean="0"/>
              <a:t> the energy and commitment of faculty. It’s a basic premise of our project that faculty engagement is critical to improvement in pre-college math. That said, these changes are multifaceted, require a diverse professional skill set and take place in complex systems that don’t necessarily support change. </a:t>
            </a:r>
          </a:p>
          <a:p>
            <a:endParaRPr lang="en-US" baseline="0" dirty="0" smtClean="0"/>
          </a:p>
          <a:p>
            <a:r>
              <a:rPr lang="en-US" baseline="0" dirty="0" smtClean="0"/>
              <a:t>Cultivating openness, interest and enthusiasm for improvement and sustaining energy in the face of challenges and set backs is critical for long-term success. </a:t>
            </a:r>
          </a:p>
          <a:p>
            <a:endParaRPr lang="en-US" baseline="0" dirty="0" smtClean="0"/>
          </a:p>
          <a:p>
            <a:r>
              <a:rPr lang="en-US" baseline="0" dirty="0" smtClean="0"/>
              <a:t>This them considers efforts related to creating and sustaining will: </a:t>
            </a:r>
          </a:p>
          <a:p>
            <a:endParaRPr lang="en-US" b="1" baseline="0" dirty="0" smtClean="0"/>
          </a:p>
          <a:p>
            <a:r>
              <a:rPr lang="en-US" b="1" baseline="0" dirty="0" smtClean="0"/>
              <a:t>Go Through Slide</a:t>
            </a:r>
            <a:endParaRPr lang="en-US" b="1" dirty="0"/>
          </a:p>
        </p:txBody>
      </p:sp>
      <p:sp>
        <p:nvSpPr>
          <p:cNvPr id="4" name="Slide Number Placeholder 3"/>
          <p:cNvSpPr>
            <a:spLocks noGrp="1"/>
          </p:cNvSpPr>
          <p:nvPr>
            <p:ph type="sldNum" sz="quarter" idx="10"/>
          </p:nvPr>
        </p:nvSpPr>
        <p:spPr/>
        <p:txBody>
          <a:bodyPr/>
          <a:lstStyle/>
          <a:p>
            <a:fld id="{E1E6D996-9B40-B54A-B2AC-440C8B9F070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dirty="0" smtClean="0"/>
              <a:t>Trying to foment</a:t>
            </a:r>
            <a:r>
              <a:rPr lang="en-US" baseline="0" dirty="0" smtClean="0"/>
              <a:t> change means creating new structures, policies and sometimes it requires jettisoning established or old ways of doing things </a:t>
            </a:r>
            <a:endParaRPr lang="en-US" dirty="0" smtClean="0"/>
          </a:p>
          <a:p>
            <a:pPr marL="228600" indent="-228600">
              <a:buAutoNum type="arabicPeriod"/>
            </a:pPr>
            <a:endParaRPr lang="en-US" dirty="0" smtClean="0"/>
          </a:p>
          <a:p>
            <a:pPr marL="228600" indent="-228600">
              <a:buAutoNum type="arabicPeriod"/>
            </a:pPr>
            <a:endParaRPr lang="en-US" dirty="0" smtClean="0"/>
          </a:p>
          <a:p>
            <a:pPr marL="228600" indent="-228600">
              <a:buAutoNum type="arabicPeriod"/>
            </a:pPr>
            <a:endParaRPr lang="en-US" dirty="0" smtClean="0"/>
          </a:p>
          <a:p>
            <a:pPr marL="228600" indent="-228600">
              <a:buAutoNum type="arabicPeriod"/>
            </a:pPr>
            <a:r>
              <a:rPr lang="en-US" dirty="0" smtClean="0"/>
              <a:t>Which decisions</a:t>
            </a:r>
            <a:r>
              <a:rPr lang="en-US" baseline="0" dirty="0" smtClean="0"/>
              <a:t> are made my which instructors? How are instructors invited or encouraged to participate in decisions?</a:t>
            </a:r>
            <a:endParaRPr lang="en-US" dirty="0" smtClean="0"/>
          </a:p>
          <a:p>
            <a:endParaRPr lang="en-US" dirty="0" smtClean="0"/>
          </a:p>
          <a:p>
            <a:r>
              <a:rPr lang="en-US" dirty="0" smtClean="0"/>
              <a:t>Are</a:t>
            </a:r>
            <a:r>
              <a:rPr lang="en-US" baseline="0" dirty="0" smtClean="0"/>
              <a:t> there established procedures regarding voting, who gets to vote, when votes take place and decision rules for interpreting voting results?</a:t>
            </a:r>
          </a:p>
          <a:p>
            <a:endParaRPr lang="en-US" baseline="0" dirty="0" smtClean="0"/>
          </a:p>
          <a:p>
            <a:r>
              <a:rPr lang="en-US" baseline="0" dirty="0" smtClean="0"/>
              <a:t>2. What sources of information are used? Anecdotes? IR? Internal department data? Who makes the requests for information? How do other faculty get to see the data? Who conducts the analysis? To what degree is it transparent? </a:t>
            </a:r>
          </a:p>
          <a:p>
            <a:endParaRPr lang="en-US" baseline="0" dirty="0" smtClean="0"/>
          </a:p>
          <a:p>
            <a:r>
              <a:rPr lang="en-US" baseline="0" dirty="0" smtClean="0"/>
              <a:t>3. Is there an atmosphere of shared responsibility for student success? Space for dispassionate consideration of information? Are substantive disagreements explored? Do faculty display respect for one another?</a:t>
            </a:r>
          </a:p>
          <a:p>
            <a:endParaRPr lang="en-US" baseline="0" dirty="0" smtClean="0"/>
          </a:p>
          <a:p>
            <a:r>
              <a:rPr lang="en-US" baseline="0" dirty="0" smtClean="0"/>
              <a:t>4. Who is a leader in the department (formal and informal)? What allowed them to become a leader? Are official positions of leadership related to influence?  </a:t>
            </a:r>
            <a:endParaRPr lang="en-US" dirty="0"/>
          </a:p>
        </p:txBody>
      </p:sp>
      <p:sp>
        <p:nvSpPr>
          <p:cNvPr id="4" name="Slide Number Placeholder 3"/>
          <p:cNvSpPr>
            <a:spLocks noGrp="1"/>
          </p:cNvSpPr>
          <p:nvPr>
            <p:ph type="sldNum" sz="quarter" idx="10"/>
          </p:nvPr>
        </p:nvSpPr>
        <p:spPr/>
        <p:txBody>
          <a:bodyPr/>
          <a:lstStyle/>
          <a:p>
            <a:fld id="{E1E6D996-9B40-B54A-B2AC-440C8B9F070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First, new here means</a:t>
            </a:r>
            <a:r>
              <a:rPr lang="en-US" baseline="0" dirty="0" smtClean="0"/>
              <a:t> new to the sequence, new to the college, new to teaching—the sub theme is really about the process of induction. </a:t>
            </a:r>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What ensures the fidelity of the enactments of the new sequence to the design principals. </a:t>
            </a: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228600" marR="0" lvl="1"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dirty="0" smtClean="0"/>
              <a:t>There are often specific approaches to teaching and learning embedded in structural changes. </a:t>
            </a:r>
            <a:endParaRPr lang="en-US" sz="1600" dirty="0" smtClean="0"/>
          </a:p>
          <a:p>
            <a:pPr marL="228600" marR="0" lvl="1" indent="-228600" algn="l" defTabSz="457200" rtl="0" eaLnBrk="1" fontAlgn="auto" latinLnBrk="0" hangingPunct="1">
              <a:lnSpc>
                <a:spcPct val="100000"/>
              </a:lnSpc>
              <a:spcBef>
                <a:spcPts val="0"/>
              </a:spcBef>
              <a:spcAft>
                <a:spcPts val="0"/>
              </a:spcAft>
              <a:buClrTx/>
              <a:buSzTx/>
              <a:buFontTx/>
              <a:buAutoNum type="arabicPeriod"/>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How are faculty encouraged to learn about the particular pedagogical commitments of the new sequence?  What opportunities</a:t>
            </a:r>
            <a:r>
              <a:rPr lang="en-US" baseline="0" dirty="0" smtClean="0"/>
              <a:t> do they have to learn about how to teach in it. </a:t>
            </a:r>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Are there o</a:t>
            </a:r>
            <a:r>
              <a:rPr lang="en-US" dirty="0" smtClean="0"/>
              <a:t>rganized meetings?</a:t>
            </a:r>
            <a:r>
              <a:rPr lang="en-US" baseline="0" dirty="0" smtClean="0"/>
              <a:t> Are they given episodic </a:t>
            </a:r>
            <a:r>
              <a:rPr lang="en-US" dirty="0" smtClean="0"/>
              <a:t>In person support</a:t>
            </a:r>
            <a:r>
              <a:rPr lang="en-US" sz="1600" dirty="0" smtClean="0"/>
              <a:t>?</a:t>
            </a: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2. Who develops the</a:t>
            </a:r>
            <a:r>
              <a:rPr lang="en-US" baseline="0" dirty="0" smtClean="0"/>
              <a:t> materials</a:t>
            </a:r>
            <a:r>
              <a:rPr lang="en-US" dirty="0" smtClean="0"/>
              <a:t>? How are they distributed? </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3.. Is the</a:t>
            </a:r>
            <a:r>
              <a:rPr lang="en-US" baseline="0" dirty="0" smtClean="0"/>
              <a:t> new sequence taught in a similar way that is consistent with the design principals?</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What are the roles of adjunct, part time, non-tenured, and tenured faculty in the above</a:t>
            </a:r>
            <a:endParaRPr lang="en-US" dirty="0"/>
          </a:p>
        </p:txBody>
      </p:sp>
      <p:sp>
        <p:nvSpPr>
          <p:cNvPr id="4" name="Slide Number Placeholder 3"/>
          <p:cNvSpPr>
            <a:spLocks noGrp="1"/>
          </p:cNvSpPr>
          <p:nvPr>
            <p:ph type="sldNum" sz="quarter" idx="10"/>
          </p:nvPr>
        </p:nvSpPr>
        <p:spPr/>
        <p:txBody>
          <a:bodyPr/>
          <a:lstStyle/>
          <a:p>
            <a:fld id="{E1E6D996-9B40-B54A-B2AC-440C8B9F070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smtClean="0">
                <a:solidFill>
                  <a:schemeClr val="tx1"/>
                </a:solidFill>
                <a:latin typeface="+mn-lt"/>
                <a:ea typeface="+mn-ea"/>
                <a:cs typeface="+mn-cs"/>
              </a:rPr>
              <a:t>The role of department level data inquiry- IR supported, department wide data analysis, </a:t>
            </a:r>
          </a:p>
          <a:p>
            <a:endParaRPr lang="en-US" sz="1200" b="0" i="0" u="none" strike="noStrike" kern="1200" dirty="0" smtClean="0">
              <a:solidFill>
                <a:schemeClr val="tx1"/>
              </a:solidFill>
              <a:latin typeface="+mn-lt"/>
              <a:ea typeface="+mn-ea"/>
              <a:cs typeface="+mn-cs"/>
            </a:endParaRPr>
          </a:p>
          <a:p>
            <a:r>
              <a:rPr lang="en-US" sz="1200" b="0" i="0" u="none" strike="noStrike" kern="1200" dirty="0" smtClean="0">
                <a:solidFill>
                  <a:schemeClr val="tx1"/>
                </a:solidFill>
                <a:latin typeface="+mn-lt"/>
                <a:ea typeface="+mn-ea"/>
                <a:cs typeface="+mn-cs"/>
              </a:rPr>
              <a:t>looking at success rates,  by course, by section</a:t>
            </a:r>
            <a:r>
              <a:rPr lang="en-US" sz="1200" b="0" i="0" u="none" strike="noStrike" kern="1200" smtClean="0">
                <a:solidFill>
                  <a:schemeClr val="tx1"/>
                </a:solidFill>
                <a:latin typeface="+mn-lt"/>
                <a:ea typeface="+mn-ea"/>
                <a:cs typeface="+mn-cs"/>
              </a:rPr>
              <a:t>,</a:t>
            </a:r>
            <a:r>
              <a:rPr lang="en-US" sz="1200" b="0" i="0" u="none" strike="noStrike" kern="1200" baseline="0" smtClean="0">
                <a:solidFill>
                  <a:schemeClr val="tx1"/>
                </a:solidFill>
                <a:latin typeface="+mn-lt"/>
                <a:ea typeface="+mn-ea"/>
                <a:cs typeface="+mn-cs"/>
              </a:rPr>
              <a:t> by </a:t>
            </a:r>
            <a:r>
              <a:rPr lang="en-US" sz="1200" b="0" i="0" u="none" strike="noStrike" kern="1200" smtClean="0">
                <a:solidFill>
                  <a:schemeClr val="tx1"/>
                </a:solidFill>
                <a:latin typeface="+mn-lt"/>
                <a:ea typeface="+mn-ea"/>
                <a:cs typeface="+mn-cs"/>
              </a:rPr>
              <a:t>following </a:t>
            </a:r>
            <a:r>
              <a:rPr lang="en-US" sz="1200" b="0" i="0" u="none" strike="noStrike" kern="1200" dirty="0" smtClean="0">
                <a:solidFill>
                  <a:schemeClr val="tx1"/>
                </a:solidFill>
                <a:latin typeface="+mn-lt"/>
                <a:ea typeface="+mn-ea"/>
                <a:cs typeface="+mn-cs"/>
              </a:rPr>
              <a:t>course, placement exam validity, student pathways from pre-college</a:t>
            </a:r>
            <a:r>
              <a:rPr lang="en-US" dirty="0" smtClean="0"/>
              <a:t> </a:t>
            </a:r>
            <a:endParaRPr lang="en-US" dirty="0"/>
          </a:p>
        </p:txBody>
      </p:sp>
      <p:sp>
        <p:nvSpPr>
          <p:cNvPr id="4" name="Slide Number Placeholder 3"/>
          <p:cNvSpPr>
            <a:spLocks noGrp="1"/>
          </p:cNvSpPr>
          <p:nvPr>
            <p:ph type="sldNum" sz="quarter" idx="10"/>
          </p:nvPr>
        </p:nvSpPr>
        <p:spPr/>
        <p:txBody>
          <a:bodyPr/>
          <a:lstStyle/>
          <a:p>
            <a:fld id="{E1E6D996-9B40-B54A-B2AC-440C8B9F070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A73520-61FD-D94A-8EB5-22F4FCC55793}" type="datetimeFigureOut">
              <a:rPr lang="en-US" smtClean="0"/>
              <a:pPr/>
              <a:t>8/21/12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383F07-672D-D840-A999-12C68EF4AE3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73520-61FD-D94A-8EB5-22F4FCC55793}" type="datetimeFigureOut">
              <a:rPr lang="en-US" smtClean="0"/>
              <a:pPr/>
              <a:t>8/21/12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383F07-672D-D840-A999-12C68EF4AE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73520-61FD-D94A-8EB5-22F4FCC55793}" type="datetimeFigureOut">
              <a:rPr lang="en-US" smtClean="0"/>
              <a:pPr/>
              <a:t>8/21/12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383F07-672D-D840-A999-12C68EF4AE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73520-61FD-D94A-8EB5-22F4FCC55793}" type="datetimeFigureOut">
              <a:rPr lang="en-US" smtClean="0"/>
              <a:pPr/>
              <a:t>8/21/12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383F07-672D-D840-A999-12C68EF4AE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A73520-61FD-D94A-8EB5-22F4FCC55793}" type="datetimeFigureOut">
              <a:rPr lang="en-US" smtClean="0"/>
              <a:pPr/>
              <a:t>8/21/12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383F07-672D-D840-A999-12C68EF4AE3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A73520-61FD-D94A-8EB5-22F4FCC55793}" type="datetimeFigureOut">
              <a:rPr lang="en-US" smtClean="0"/>
              <a:pPr/>
              <a:t>8/21/12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383F07-672D-D840-A999-12C68EF4AE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A73520-61FD-D94A-8EB5-22F4FCC55793}" type="datetimeFigureOut">
              <a:rPr lang="en-US" smtClean="0"/>
              <a:pPr/>
              <a:t>8/21/12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383F07-672D-D840-A999-12C68EF4AE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A73520-61FD-D94A-8EB5-22F4FCC55793}" type="datetimeFigureOut">
              <a:rPr lang="en-US" smtClean="0"/>
              <a:pPr/>
              <a:t>8/21/12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383F07-672D-D840-A999-12C68EF4AE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73520-61FD-D94A-8EB5-22F4FCC55793}" type="datetimeFigureOut">
              <a:rPr lang="en-US" smtClean="0"/>
              <a:pPr/>
              <a:t>8/21/12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383F07-672D-D840-A999-12C68EF4AE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A73520-61FD-D94A-8EB5-22F4FCC55793}" type="datetimeFigureOut">
              <a:rPr lang="en-US" smtClean="0"/>
              <a:pPr/>
              <a:t>8/21/12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383F07-672D-D840-A999-12C68EF4AE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A73520-61FD-D94A-8EB5-22F4FCC55793}" type="datetimeFigureOut">
              <a:rPr lang="en-US" smtClean="0"/>
              <a:pPr/>
              <a:t>8/21/12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383F07-672D-D840-A999-12C68EF4AE3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73520-61FD-D94A-8EB5-22F4FCC55793}" type="datetimeFigureOut">
              <a:rPr lang="en-US" smtClean="0"/>
              <a:pPr/>
              <a:t>8/21/12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383F07-672D-D840-A999-12C68EF4AE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28600"/>
            <a:ext cx="6400800" cy="1752600"/>
          </a:xfrm>
        </p:spPr>
        <p:txBody>
          <a:bodyPr/>
          <a:lstStyle/>
          <a:p>
            <a:r>
              <a:rPr lang="en-US" dirty="0" smtClean="0"/>
              <a:t>RPM Summer Institute 12</a:t>
            </a:r>
          </a:p>
          <a:p>
            <a:r>
              <a:rPr lang="en-US" dirty="0" smtClean="0"/>
              <a:t>Seminar Launch </a:t>
            </a:r>
            <a:endParaRPr lang="en-US" dirty="0"/>
          </a:p>
        </p:txBody>
      </p:sp>
      <p:graphicFrame>
        <p:nvGraphicFramePr>
          <p:cNvPr id="5" name="Diagram 4"/>
          <p:cNvGraphicFramePr/>
          <p:nvPr>
            <p:extLst>
              <p:ext uri="{D42A27DB-BD31-4B8C-83A1-F6EECF244321}">
                <p14:modId xmlns:p14="http://schemas.microsoft.com/office/powerpoint/2010/main" val="1108181929"/>
              </p:ext>
            </p:extLst>
          </p:nvPr>
        </p:nvGraphicFramePr>
        <p:xfrm>
          <a:off x="762000" y="1371600"/>
          <a:ext cx="76962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940992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endParaRPr lang="en-US" dirty="0"/>
          </a:p>
        </p:txBody>
      </p:sp>
      <p:sp>
        <p:nvSpPr>
          <p:cNvPr id="3" name="Content Placeholder 2"/>
          <p:cNvSpPr>
            <a:spLocks noGrp="1"/>
          </p:cNvSpPr>
          <p:nvPr>
            <p:ph idx="1"/>
          </p:nvPr>
        </p:nvSpPr>
        <p:spPr/>
        <p:txBody>
          <a:bodyPr/>
          <a:lstStyle/>
          <a:p>
            <a:r>
              <a:rPr lang="en-US" dirty="0" smtClean="0"/>
              <a:t>Is there an important area not covered?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lstStyle/>
          <a:p>
            <a:r>
              <a:rPr lang="en-US" dirty="0" smtClean="0"/>
              <a:t>Unpack the themes</a:t>
            </a:r>
          </a:p>
          <a:p>
            <a:r>
              <a:rPr lang="en-US" dirty="0" smtClean="0"/>
              <a:t>Clarify the tasks</a:t>
            </a:r>
          </a:p>
          <a:p>
            <a:r>
              <a:rPr lang="en-US" dirty="0" smtClean="0"/>
              <a:t>Launch the inquiry</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 of Themes</a:t>
            </a:r>
            <a:endParaRPr lang="en-US" dirty="0"/>
          </a:p>
        </p:txBody>
      </p:sp>
      <p:pic>
        <p:nvPicPr>
          <p:cNvPr id="4" name="Content Placeholder 3"/>
          <p:cNvPicPr>
            <a:picLocks noGrp="1" noChangeAspect="1"/>
          </p:cNvPicPr>
          <p:nvPr>
            <p:ph idx="1"/>
          </p:nvPr>
        </p:nvPicPr>
        <p:blipFill>
          <a:blip r:embed="rId3"/>
          <a:srcRect l="-18099" r="-18099"/>
          <a:stretch>
            <a:fillRect/>
          </a:stretch>
        </p:blipFill>
        <p:spPr>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a:t>
            </a:r>
            <a:endParaRPr lang="en-US" dirty="0"/>
          </a:p>
        </p:txBody>
      </p:sp>
      <p:sp>
        <p:nvSpPr>
          <p:cNvPr id="3" name="Content Placeholder 2"/>
          <p:cNvSpPr>
            <a:spLocks noGrp="1"/>
          </p:cNvSpPr>
          <p:nvPr>
            <p:ph idx="1"/>
          </p:nvPr>
        </p:nvSpPr>
        <p:spPr/>
        <p:txBody>
          <a:bodyPr/>
          <a:lstStyle/>
          <a:p>
            <a:r>
              <a:rPr lang="en-US" dirty="0" smtClean="0"/>
              <a:t>Creating and sustaining will to improve</a:t>
            </a:r>
          </a:p>
          <a:p>
            <a:r>
              <a:rPr lang="en-US" dirty="0" smtClean="0"/>
              <a:t>Decision making processes</a:t>
            </a:r>
          </a:p>
          <a:p>
            <a:r>
              <a:rPr lang="en-US" dirty="0" smtClean="0"/>
              <a:t>Practices and tools for inducting new faculty</a:t>
            </a:r>
          </a:p>
          <a:p>
            <a:r>
              <a:rPr lang="en-US" dirty="0" smtClean="0"/>
              <a:t>Administrative engagement and support</a:t>
            </a:r>
          </a:p>
          <a:p>
            <a:r>
              <a:rPr lang="en-US" dirty="0" smtClean="0"/>
              <a:t>Department level data inquiry</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and Sustaining Will to Improve (Change Culture)</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What motivates faculty to take up this hard work? </a:t>
            </a:r>
          </a:p>
          <a:p>
            <a:r>
              <a:rPr lang="en-US" dirty="0" smtClean="0"/>
              <a:t>Which experiences energize and excite faculty?</a:t>
            </a:r>
          </a:p>
          <a:p>
            <a:r>
              <a:rPr lang="en-US" dirty="0" smtClean="0"/>
              <a:t>What helps committed faculty sustain effort? </a:t>
            </a:r>
          </a:p>
          <a:p>
            <a:r>
              <a:rPr lang="en-US" dirty="0" smtClean="0"/>
              <a:t>What strategies help avoid burn out? </a:t>
            </a:r>
          </a:p>
          <a:p>
            <a:r>
              <a:rPr lang="en-US" dirty="0" smtClean="0"/>
              <a:t>How to respond to skeptics and naysayers?</a:t>
            </a:r>
          </a:p>
          <a:p>
            <a:r>
              <a:rPr lang="en-US" dirty="0" smtClean="0"/>
              <a:t>How do the above questions relate to part-time faculty, new, untenured?</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Decision Making </a:t>
            </a:r>
            <a:r>
              <a:rPr lang="en-US" dirty="0"/>
              <a:t>P</a:t>
            </a:r>
            <a:r>
              <a:rPr lang="en-US" dirty="0" smtClean="0"/>
              <a:t>rocesses</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Who is responsible for decisions?</a:t>
            </a:r>
          </a:p>
          <a:p>
            <a:pPr lvl="1"/>
            <a:r>
              <a:rPr lang="en-US" dirty="0" smtClean="0"/>
              <a:t>How are they asked/invited?</a:t>
            </a:r>
          </a:p>
          <a:p>
            <a:pPr lvl="1"/>
            <a:r>
              <a:rPr lang="en-US" dirty="0" smtClean="0"/>
              <a:t>How are decisions made </a:t>
            </a:r>
          </a:p>
          <a:p>
            <a:r>
              <a:rPr lang="en-US" dirty="0" smtClean="0"/>
              <a:t>What information is used to guide decisions? </a:t>
            </a:r>
          </a:p>
          <a:p>
            <a:pPr lvl="1"/>
            <a:r>
              <a:rPr lang="en-US" dirty="0" smtClean="0"/>
              <a:t>	How is it collected? Shared? Analyzed?   	</a:t>
            </a:r>
          </a:p>
          <a:p>
            <a:r>
              <a:rPr lang="en-US" dirty="0" smtClean="0"/>
              <a:t>What is the nature of communication involving decisions? </a:t>
            </a:r>
          </a:p>
          <a:p>
            <a:r>
              <a:rPr lang="en-US" dirty="0" smtClean="0"/>
              <a:t>How are positions of leadership assigned? </a:t>
            </a:r>
          </a:p>
          <a:p>
            <a:r>
              <a:rPr lang="en-US" dirty="0" smtClean="0"/>
              <a:t>What helps faculty accrue influence?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Inducting (New) Faculty</a:t>
            </a:r>
            <a:endParaRPr lang="en-US" dirty="0"/>
          </a:p>
        </p:txBody>
      </p:sp>
      <p:sp>
        <p:nvSpPr>
          <p:cNvPr id="3" name="Content Placeholder 2"/>
          <p:cNvSpPr>
            <a:spLocks noGrp="1"/>
          </p:cNvSpPr>
          <p:nvPr>
            <p:ph idx="1"/>
          </p:nvPr>
        </p:nvSpPr>
        <p:spPr/>
        <p:txBody>
          <a:bodyPr>
            <a:normAutofit/>
          </a:bodyPr>
          <a:lstStyle/>
          <a:p>
            <a:r>
              <a:rPr lang="en-US" dirty="0" smtClean="0"/>
              <a:t>What practices support faculty learning to teach in the new sequence? </a:t>
            </a:r>
          </a:p>
          <a:p>
            <a:pPr marL="342900" lvl="1" indent="-342900">
              <a:buFont typeface="Arial"/>
              <a:buChar char="•"/>
            </a:pPr>
            <a:r>
              <a:rPr lang="en-US" sz="3600" dirty="0" smtClean="0"/>
              <a:t>What materials are provided?</a:t>
            </a:r>
          </a:p>
          <a:p>
            <a:pPr marL="342900" lvl="1" indent="-342900">
              <a:buFont typeface="Arial"/>
              <a:buChar char="•"/>
            </a:pPr>
            <a:r>
              <a:rPr lang="en-US" sz="3200" dirty="0" smtClean="0"/>
              <a:t>Are these methods effectively supporting implementation?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Administrative Support</a:t>
            </a:r>
            <a:endParaRPr lang="en-US" dirty="0"/>
          </a:p>
        </p:txBody>
      </p:sp>
      <p:sp>
        <p:nvSpPr>
          <p:cNvPr id="3" name="Content Placeholder 2"/>
          <p:cNvSpPr>
            <a:spLocks noGrp="1"/>
          </p:cNvSpPr>
          <p:nvPr>
            <p:ph idx="1"/>
          </p:nvPr>
        </p:nvSpPr>
        <p:spPr/>
        <p:txBody>
          <a:bodyPr/>
          <a:lstStyle/>
          <a:p>
            <a:r>
              <a:rPr lang="en-US" dirty="0" smtClean="0"/>
              <a:t>In what ways can the administration support reform in pre-college? </a:t>
            </a:r>
          </a:p>
          <a:p>
            <a:r>
              <a:rPr lang="en-US" dirty="0" smtClean="0"/>
              <a:t>How well do they understand the purpose and goals? </a:t>
            </a:r>
          </a:p>
          <a:p>
            <a:r>
              <a:rPr lang="en-US" dirty="0" smtClean="0"/>
              <a:t>How do administrators learn about RPM activities, events, and innovation? </a:t>
            </a:r>
          </a:p>
          <a:p>
            <a:r>
              <a:rPr lang="en-US" dirty="0" smtClean="0"/>
              <a:t>What is done to cultivate their support? </a:t>
            </a: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Role of and Support for Department Level Data Inquiry</a:t>
            </a:r>
            <a:endParaRPr lang="en-US" dirty="0"/>
          </a:p>
        </p:txBody>
      </p:sp>
      <p:sp>
        <p:nvSpPr>
          <p:cNvPr id="3" name="Content Placeholder 2"/>
          <p:cNvSpPr>
            <a:spLocks noGrp="1"/>
          </p:cNvSpPr>
          <p:nvPr>
            <p:ph idx="1"/>
          </p:nvPr>
        </p:nvSpPr>
        <p:spPr/>
        <p:txBody>
          <a:bodyPr>
            <a:normAutofit/>
          </a:bodyPr>
          <a:lstStyle/>
          <a:p>
            <a:r>
              <a:rPr lang="en-US" dirty="0" smtClean="0"/>
              <a:t>What is the connection with IR office?</a:t>
            </a:r>
          </a:p>
          <a:p>
            <a:r>
              <a:rPr lang="en-US" dirty="0" smtClean="0"/>
              <a:t>Which data are provided to the department?</a:t>
            </a:r>
          </a:p>
          <a:p>
            <a:r>
              <a:rPr lang="en-US" dirty="0" smtClean="0"/>
              <a:t>How are they selected? </a:t>
            </a:r>
          </a:p>
          <a:p>
            <a:pPr lvl="1"/>
            <a:r>
              <a:rPr lang="en-US" dirty="0" smtClean="0"/>
              <a:t>Department? Individuals? Admin? </a:t>
            </a:r>
          </a:p>
          <a:p>
            <a:r>
              <a:rPr lang="en-US" dirty="0" smtClean="0"/>
              <a:t>Who does the analysis? </a:t>
            </a:r>
          </a:p>
          <a:p>
            <a:r>
              <a:rPr lang="en-US" dirty="0" smtClean="0"/>
              <a:t>How is the information shared? </a:t>
            </a:r>
          </a:p>
          <a:p>
            <a:r>
              <a:rPr lang="en-US" dirty="0" smtClean="0"/>
              <a:t>Does it guide decisions? Should it?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2506</TotalTime>
  <Words>1264</Words>
  <Application>Microsoft Macintosh PowerPoint</Application>
  <PresentationFormat>On-screen Show (4:3)</PresentationFormat>
  <Paragraphs>128</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Purpose</vt:lpstr>
      <vt:lpstr>Relationship of Themes</vt:lpstr>
      <vt:lpstr>Themes</vt:lpstr>
      <vt:lpstr>Creating and Sustaining Will to Improve (Change Culture) </vt:lpstr>
      <vt:lpstr>Decision Making Processes </vt:lpstr>
      <vt:lpstr>Inducting (New) Faculty</vt:lpstr>
      <vt:lpstr>Administrative Support</vt:lpstr>
      <vt:lpstr>Role of and Support for Department Level Data Inquiry</vt:lpstr>
      <vt:lpstr>Other </vt:lpstr>
    </vt:vector>
  </TitlesOfParts>
  <Company>LHS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Departmental Context and Organization </dc:title>
  <dc:creator>Mickey</dc:creator>
  <cp:lastModifiedBy>Bill Moore</cp:lastModifiedBy>
  <cp:revision>13</cp:revision>
  <dcterms:created xsi:type="dcterms:W3CDTF">2012-08-20T23:57:21Z</dcterms:created>
  <dcterms:modified xsi:type="dcterms:W3CDTF">2012-08-21T16:16:32Z</dcterms:modified>
</cp:coreProperties>
</file>